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445" r:id="rId3"/>
    <p:sldId id="448" r:id="rId4"/>
    <p:sldId id="474" r:id="rId5"/>
    <p:sldId id="476" r:id="rId6"/>
    <p:sldId id="477" r:id="rId7"/>
    <p:sldId id="478" r:id="rId8"/>
    <p:sldId id="475" r:id="rId9"/>
    <p:sldId id="479" r:id="rId10"/>
    <p:sldId id="480" r:id="rId11"/>
    <p:sldId id="481" r:id="rId12"/>
    <p:sldId id="482" r:id="rId13"/>
    <p:sldId id="483" r:id="rId14"/>
    <p:sldId id="484" r:id="rId15"/>
    <p:sldId id="485" r:id="rId16"/>
    <p:sldId id="486" r:id="rId17"/>
    <p:sldId id="40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FF"/>
    <a:srgbClr val="FF0000"/>
    <a:srgbClr val="FF4232"/>
    <a:srgbClr val="FF2900"/>
    <a:srgbClr val="00C300"/>
    <a:srgbClr val="FF1800"/>
    <a:srgbClr val="CF3023"/>
    <a:srgbClr val="00B050"/>
    <a:srgbClr val="D00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15"/>
    <p:restoredTop sz="94697"/>
  </p:normalViewPr>
  <p:slideViewPr>
    <p:cSldViewPr snapToGrid="0" snapToObjects="1">
      <p:cViewPr>
        <p:scale>
          <a:sx n="120" d="100"/>
          <a:sy n="120" d="100"/>
        </p:scale>
        <p:origin x="127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F80EF-30D3-F644-A0D8-F1E5655B86F5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89AA5-E2CB-1848-A0F9-36A33A4B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42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FA7D3-5C79-C241-BB08-E33DA176DFE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93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bhatt55@asu.edu" TargetMode="External"/><Relationship Id="rId4" Type="http://schemas.openxmlformats.org/officeDocument/2006/relationships/hyperlink" Target="mailto:wwang239@asu.edu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sgil@asu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CSE 574 Lecture </a:t>
            </a:r>
            <a:r>
              <a:rPr lang="en-US" b="1" dirty="0" smtClean="0"/>
              <a:t>16: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Partial Observability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1631" y="3925313"/>
            <a:ext cx="7618739" cy="1241822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b="1" dirty="0" smtClean="0"/>
              <a:t>Professor: </a:t>
            </a:r>
            <a:r>
              <a:rPr lang="en-US" dirty="0" smtClean="0"/>
              <a:t>Stephanie Gil</a:t>
            </a:r>
          </a:p>
          <a:p>
            <a:pPr algn="l"/>
            <a:r>
              <a:rPr lang="en-US" b="1" dirty="0" smtClean="0"/>
              <a:t>Email: </a:t>
            </a:r>
            <a:r>
              <a:rPr lang="en-US" dirty="0" smtClean="0">
                <a:hlinkClick r:id="rId2"/>
              </a:rPr>
              <a:t>sgil@asu.edu</a:t>
            </a:r>
            <a:r>
              <a:rPr lang="en-US" dirty="0" smtClean="0"/>
              <a:t> (Office hours M 12-1pm BYENG 386)</a:t>
            </a:r>
          </a:p>
          <a:p>
            <a:pPr algn="l"/>
            <a:r>
              <a:rPr lang="en-US" b="1" dirty="0" smtClean="0"/>
              <a:t>TAs: </a:t>
            </a:r>
            <a:r>
              <a:rPr lang="en-US" dirty="0" err="1" smtClean="0"/>
              <a:t>Sushmita</a:t>
            </a:r>
            <a:r>
              <a:rPr lang="en-US" dirty="0" smtClean="0"/>
              <a:t> Bhattacharya </a:t>
            </a:r>
            <a:r>
              <a:rPr lang="en-US" dirty="0" smtClean="0">
                <a:hlinkClick r:id="rId3"/>
              </a:rPr>
              <a:t>sbhatt55@asu.edu</a:t>
            </a:r>
            <a:r>
              <a:rPr lang="en-US" dirty="0" smtClean="0"/>
              <a:t> (Office hours M 5-6 BYENG 392)</a:t>
            </a:r>
          </a:p>
          <a:p>
            <a:pPr algn="l"/>
            <a:r>
              <a:rPr lang="en-US" dirty="0" smtClean="0"/>
              <a:t>         </a:t>
            </a:r>
            <a:r>
              <a:rPr lang="en-US" dirty="0" err="1" smtClean="0"/>
              <a:t>Weiying</a:t>
            </a:r>
            <a:r>
              <a:rPr lang="en-US" dirty="0" smtClean="0"/>
              <a:t> Wang </a:t>
            </a:r>
            <a:r>
              <a:rPr lang="en-US" dirty="0" smtClean="0">
                <a:hlinkClick r:id="rId4"/>
              </a:rPr>
              <a:t>wwang239@asu.edu</a:t>
            </a:r>
            <a:r>
              <a:rPr lang="en-US" dirty="0" smtClean="0"/>
              <a:t> (Office hours </a:t>
            </a:r>
            <a:r>
              <a:rPr lang="en-US" dirty="0" err="1"/>
              <a:t>Th</a:t>
            </a:r>
            <a:r>
              <a:rPr lang="en-US" dirty="0"/>
              <a:t> 2:30-3:30 </a:t>
            </a:r>
            <a:r>
              <a:rPr lang="en-US" dirty="0" smtClean="0"/>
              <a:t> BYENG 392)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8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8100680" cy="1325563"/>
          </a:xfrm>
        </p:spPr>
        <p:txBody>
          <a:bodyPr/>
          <a:lstStyle/>
          <a:p>
            <a:r>
              <a:rPr lang="en-US" dirty="0" smtClean="0"/>
              <a:t>Relaxations to </a:t>
            </a:r>
            <a:r>
              <a:rPr lang="en-US" smtClean="0"/>
              <a:t>Markov Assumption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8224" y="1339702"/>
                <a:ext cx="9005776" cy="5411971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 smtClean="0"/>
                  <a:t>Is it possible to improve the quality of our estimate without losing the applicability of the Markov assumption?</a:t>
                </a:r>
              </a:p>
              <a:p>
                <a:endParaRPr lang="en-US" dirty="0"/>
              </a:p>
              <a:p>
                <a:r>
                  <a:rPr lang="en-US" sz="2400" dirty="0" smtClean="0"/>
                  <a:t>Increase the order of the Markov process model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𝑃</m:t>
                    </m:r>
                    <m:r>
                      <a:rPr lang="en-US" sz="2400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−2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sz="2400" dirty="0" smtClean="0"/>
              </a:p>
              <a:p>
                <a:endParaRPr lang="en-US" sz="2400" dirty="0" smtClean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 smtClean="0"/>
              </a:p>
              <a:p>
                <a:endParaRPr lang="en-US" sz="2400" dirty="0"/>
              </a:p>
              <a:p>
                <a:r>
                  <a:rPr lang="en-US" sz="2400" dirty="0" smtClean="0"/>
                  <a:t>Increase the set of state variables </a:t>
                </a:r>
                <a:r>
                  <a:rPr lang="en-US" sz="2400" dirty="0" err="1" smtClean="0"/>
                  <a:t>X</a:t>
                </a:r>
                <a:r>
                  <a:rPr lang="en-US" sz="2400" baseline="-25000" dirty="0" err="1" smtClean="0"/>
                  <a:t>t</a:t>
                </a:r>
                <a:r>
                  <a:rPr lang="en-US" sz="2400" dirty="0" smtClean="0"/>
                  <a:t>={</a:t>
                </a:r>
                <a:r>
                  <a:rPr lang="en-US" sz="2400" dirty="0" err="1" smtClean="0"/>
                  <a:t>R</a:t>
                </a:r>
                <a:r>
                  <a:rPr lang="en-US" sz="2000" dirty="0" err="1" smtClean="0"/>
                  <a:t>t</a:t>
                </a:r>
                <a:r>
                  <a:rPr lang="en-US" sz="2400" dirty="0" smtClean="0"/>
                  <a:t>, T</a:t>
                </a:r>
                <a:r>
                  <a:rPr lang="en-US" sz="2000" dirty="0" smtClean="0"/>
                  <a:t>t</a:t>
                </a:r>
                <a:r>
                  <a:rPr lang="en-US" sz="2400" dirty="0" smtClean="0"/>
                  <a:t>}</a:t>
                </a:r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8224" y="1339702"/>
                <a:ext cx="9005776" cy="5411971"/>
              </a:xfrm>
              <a:blipFill rotWithShape="0">
                <a:blip r:embed="rId2"/>
                <a:stretch>
                  <a:fillRect l="-948" t="-15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37" y="3355667"/>
            <a:ext cx="8543330" cy="174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302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the Markov Assumption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 this assumption ever exactly hold?</a:t>
            </a:r>
          </a:p>
          <a:p>
            <a:pPr lvl="1"/>
            <a:r>
              <a:rPr lang="en-US" dirty="0" smtClean="0"/>
              <a:t>Ex: random walk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595" y="3024260"/>
            <a:ext cx="4540693" cy="34899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20187" y="6519446"/>
            <a:ext cx="45401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Source: Wikipedia “Random walk hypothesis”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5060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Computations of Interest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5"/>
                <a:ext cx="7886700" cy="4894152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dirty="0" smtClean="0"/>
                  <a:t>Computing states and/or state sequences for these models is called </a:t>
                </a:r>
                <a:r>
                  <a:rPr lang="en-US" i="1" dirty="0" smtClean="0"/>
                  <a:t>inference</a:t>
                </a:r>
              </a:p>
              <a:p>
                <a:endParaRPr lang="en-US" i="1" dirty="0"/>
              </a:p>
              <a:p>
                <a:r>
                  <a:rPr lang="en-US" b="1" dirty="0" smtClean="0"/>
                  <a:t>Filtering (state estimation):</a:t>
                </a:r>
                <a:r>
                  <a:rPr lang="en-US" dirty="0" smtClean="0"/>
                  <a:t> computes the belief state over the most recent state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1: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US" b="0" dirty="0" smtClean="0"/>
              </a:p>
              <a:p>
                <a:endParaRPr lang="en-US" b="0" dirty="0" smtClean="0"/>
              </a:p>
              <a:p>
                <a:r>
                  <a:rPr lang="en-US" b="1" dirty="0" smtClean="0"/>
                  <a:t>Prediction: </a:t>
                </a:r>
                <a:r>
                  <a:rPr lang="en-US" dirty="0" smtClean="0"/>
                  <a:t>computes the posterior distribution over the future state given all the evidence to date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1: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b="1" dirty="0" smtClean="0"/>
                  <a:t> </a:t>
                </a:r>
                <a:r>
                  <a:rPr lang="en-US" dirty="0" smtClean="0"/>
                  <a:t>for some k&gt;0.</a:t>
                </a:r>
              </a:p>
              <a:p>
                <a:endParaRPr lang="en-US" dirty="0" smtClean="0"/>
              </a:p>
              <a:p>
                <a:r>
                  <a:rPr lang="en-US" b="1" dirty="0" smtClean="0"/>
                  <a:t>Smoothing: </a:t>
                </a:r>
                <a:r>
                  <a:rPr lang="en-US" dirty="0" smtClean="0"/>
                  <a:t>computes the posterior distribution over a past state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1: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b="1" dirty="0" smtClean="0"/>
                  <a:t> </a:t>
                </a:r>
                <a:r>
                  <a:rPr lang="en-US" dirty="0" smtClean="0"/>
                  <a:t>for some k such that 0&lt;=k&lt;t</a:t>
                </a:r>
              </a:p>
              <a:p>
                <a:endParaRPr lang="en-US" dirty="0" smtClean="0"/>
              </a:p>
              <a:p>
                <a:r>
                  <a:rPr lang="en-US" b="1" dirty="0" smtClean="0"/>
                  <a:t>Learning: </a:t>
                </a:r>
                <a:r>
                  <a:rPr lang="en-US" dirty="0" smtClean="0"/>
                  <a:t>computes the transition and sensor models</a:t>
                </a:r>
                <a:endParaRPr lang="en-US" b="1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7886700" cy="4894152"/>
              </a:xfrm>
              <a:blipFill rotWithShape="0">
                <a:blip r:embed="rId2"/>
                <a:stretch>
                  <a:fillRect l="-1005" t="-2864" r="-6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9991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Filtering (State Estimation)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Estimate the current state given a history of observations and the current observation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Idea: maintain a current estimate and update it </a:t>
                </a:r>
                <a:r>
                  <a:rPr lang="en-US" i="1" dirty="0" smtClean="0"/>
                  <a:t>recursively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+1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1: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𝑓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,</m:t>
                    </m:r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1: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Main equation: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48856" y="5225903"/>
                <a:ext cx="8119787" cy="1344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1: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1: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1: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400" b="0" dirty="0" smtClean="0"/>
              </a:p>
              <a:p>
                <a:r>
                  <a:rPr lang="en-US" sz="2000" dirty="0" smtClean="0"/>
                  <a:t>                                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=</m:t>
                    </m:r>
                    <m:r>
                      <a:rPr lang="en-US" sz="2400" i="1" dirty="0" smtClean="0">
                        <a:latin typeface="Cambria Math" charset="0"/>
                      </a:rPr>
                      <m:t>𝛼</m:t>
                    </m:r>
                    <m:r>
                      <a:rPr lang="en-US" sz="2400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+1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nary>
                      <m:naryPr>
                        <m:chr m:val="∑"/>
                        <m:supHide m:val="on"/>
                        <m:ctrlPr>
                          <a:rPr lang="en-US" sz="2400" i="1">
                            <a:latin typeface="Cambria Math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sub>
                      <m:sup/>
                      <m:e>
                        <m:r>
                          <a:rPr lang="en-US" sz="2400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</a:rPr>
                                  <m:t>𝑡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  <m:r>
                          <a:rPr lang="en-US" sz="2400" i="1">
                            <a:latin typeface="Cambria Math" charset="0"/>
                          </a:rPr>
                          <m:t>𝑃</m:t>
                        </m:r>
                        <m:r>
                          <a:rPr lang="en-US" sz="2400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1: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856" y="5225903"/>
                <a:ext cx="8119787" cy="1344920"/>
              </a:xfrm>
              <a:prstGeom prst="rect">
                <a:avLst/>
              </a:prstGeom>
              <a:blipFill rotWithShape="0">
                <a:blip r:embed="rId3"/>
                <a:stretch>
                  <a:fillRect b="-66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7676707" y="6092456"/>
            <a:ext cx="1467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Markov assumption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4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549" y="290698"/>
            <a:ext cx="8739963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Filtering Example: Rainy Days Problem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Given </a:t>
                </a:r>
              </a:p>
              <a:p>
                <a:pPr lvl="1"/>
                <a:r>
                  <a:rPr lang="en-US" dirty="0" smtClean="0"/>
                  <a:t>Initial probability distribution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=&lt;0.5,0.5&gt;</a:t>
                </a:r>
              </a:p>
              <a:p>
                <a:pPr lvl="1"/>
                <a:r>
                  <a:rPr lang="en-US" dirty="0" smtClean="0"/>
                  <a:t>Observation sequence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𝑡𝑟𝑢𝑒</m:t>
                    </m:r>
                    <m:r>
                      <a:rPr lang="en-US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𝑡𝑟𝑢𝑒</m:t>
                    </m:r>
                  </m:oMath>
                </a14:m>
                <a:endParaRPr lang="en-US" dirty="0" smtClean="0"/>
              </a:p>
              <a:p>
                <a:pPr lvl="1"/>
                <a:endParaRPr lang="en-US" dirty="0" smtClean="0"/>
              </a:p>
              <a:p>
                <a:r>
                  <a:rPr lang="en-US" dirty="0" smtClean="0"/>
                  <a:t>Compute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1:2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Rewrite equation from last slide for this problem: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861238" y="4821870"/>
                <a:ext cx="6803850" cy="10381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1:2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400" b="0" dirty="0" smtClean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238" y="4821870"/>
                <a:ext cx="6803850" cy="103810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ight Brace 4"/>
          <p:cNvSpPr/>
          <p:nvPr/>
        </p:nvSpPr>
        <p:spPr>
          <a:xfrm rot="5400000">
            <a:off x="5794743" y="4508211"/>
            <a:ext cx="318977" cy="3402418"/>
          </a:xfrm>
          <a:prstGeom prst="rightBrace">
            <a:avLst>
              <a:gd name="adj1" fmla="val 5833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4242391" y="6443336"/>
                <a:ext cx="34981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𝑃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|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2391" y="6443336"/>
                <a:ext cx="3498111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6166884" y="5018573"/>
            <a:ext cx="1360967" cy="4890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105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755" y="365126"/>
            <a:ext cx="8867553" cy="1325563"/>
          </a:xfrm>
        </p:spPr>
        <p:txBody>
          <a:bodyPr/>
          <a:lstStyle/>
          <a:p>
            <a:r>
              <a:rPr lang="en-US" dirty="0" smtClean="0"/>
              <a:t>Filtering Example: Rainy Days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44869"/>
            <a:ext cx="7886700" cy="4351338"/>
          </a:xfrm>
        </p:spPr>
        <p:txBody>
          <a:bodyPr/>
          <a:lstStyle/>
          <a:p>
            <a:r>
              <a:rPr lang="en-US" dirty="0" smtClean="0"/>
              <a:t>What we want to compute: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What we need to compute using given information and initial distribution over the states: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680485" y="2089299"/>
                <a:ext cx="6803850" cy="10381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1:2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400" b="0" dirty="0" smtClean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485" y="2089299"/>
                <a:ext cx="6803850" cy="103810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2817627" y="4173276"/>
                <a:ext cx="318317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7627" y="4173276"/>
                <a:ext cx="3183179" cy="307777"/>
              </a:xfrm>
              <a:prstGeom prst="rect">
                <a:avLst/>
              </a:prstGeom>
              <a:blipFill rotWithShape="0">
                <a:blip r:embed="rId3"/>
                <a:stretch>
                  <a:fillRect l="-1341" b="-1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1013635" y="4517062"/>
                <a:ext cx="6646756" cy="14007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b="0" i="1" smtClean="0">
                              <a:latin typeface="Cambria Math" charset="0"/>
                            </a:rPr>
                            <m:t>𝑃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000" b="0" i="1" dirty="0" smtClean="0">
                  <a:latin typeface="Cambria Math" charset="0"/>
                </a:endParaRPr>
              </a:p>
              <a:p>
                <a:r>
                  <a:rPr lang="en-US" sz="2000" b="0" dirty="0" smtClean="0"/>
                  <a:t>                                             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charset="0"/>
                      </a:rPr>
                      <m:t>=&lt;0.7,0.3&gt;∗0.5+&lt;0.3,0.7&gt;∗0.5</m:t>
                    </m:r>
                  </m:oMath>
                </a14:m>
                <a:endParaRPr lang="en-US" sz="2000" b="0" i="1" dirty="0" smtClean="0">
                  <a:latin typeface="Cambria Math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=&lt;0.5,0.5&gt;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635" y="4517062"/>
                <a:ext cx="6646756" cy="1400768"/>
              </a:xfrm>
              <a:prstGeom prst="rect">
                <a:avLst/>
              </a:prstGeom>
              <a:blipFill rotWithShape="0">
                <a:blip r:embed="rId4"/>
                <a:stretch>
                  <a:fillRect r="-458" b="-1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1640953" y="6111942"/>
                <a:ext cx="5273047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b="0" i="1" dirty="0" smtClean="0">
                  <a:latin typeface="Cambria Math" charset="0"/>
                </a:endParaRPr>
              </a:p>
              <a:p>
                <a:r>
                  <a:rPr lang="en-US" sz="2000" b="0" dirty="0" smtClean="0"/>
                  <a:t>                                     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charset="0"/>
                      </a:rPr>
                      <m:t>=</m:t>
                    </m:r>
                    <m:r>
                      <a:rPr lang="en-US" sz="2000" b="0" i="1" smtClean="0">
                        <a:latin typeface="Cambria Math" charset="0"/>
                      </a:rPr>
                      <m:t>𝛼</m:t>
                    </m:r>
                    <m:r>
                      <a:rPr lang="en-US" sz="2000" b="0" i="1" smtClean="0">
                        <a:latin typeface="Cambria Math" charset="0"/>
                      </a:rPr>
                      <m:t>&lt;0.9,0.2&gt;&lt;0.5,0.5&gt;</m:t>
                    </m:r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0953" y="6111942"/>
                <a:ext cx="5273047" cy="615553"/>
              </a:xfrm>
              <a:prstGeom prst="rect">
                <a:avLst/>
              </a:prstGeom>
              <a:blipFill rotWithShape="0">
                <a:blip r:embed="rId5"/>
                <a:stretch>
                  <a:fillRect b="-3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6181061" y="3969485"/>
            <a:ext cx="28566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Probability of Rain or </a:t>
            </a:r>
            <a:r>
              <a:rPr lang="en-US" dirty="0" err="1" smtClean="0">
                <a:solidFill>
                  <a:srgbClr val="FF0000"/>
                </a:solidFill>
              </a:rPr>
              <a:t>noRain</a:t>
            </a:r>
            <a:r>
              <a:rPr lang="en-US" dirty="0" smtClean="0">
                <a:solidFill>
                  <a:srgbClr val="FF0000"/>
                </a:solidFill>
              </a:rPr>
              <a:t> given observation u</a:t>
            </a:r>
            <a:r>
              <a:rPr lang="en-US" baseline="-25000" dirty="0" smtClean="0">
                <a:solidFill>
                  <a:srgbClr val="FF0000"/>
                </a:solidFill>
              </a:rPr>
              <a:t>1 </a:t>
            </a:r>
            <a:r>
              <a:rPr lang="en-US" dirty="0" smtClean="0">
                <a:solidFill>
                  <a:srgbClr val="FF0000"/>
                </a:solidFill>
              </a:rPr>
              <a:t>(posterior)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6568" y="4494025"/>
            <a:ext cx="22434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Probability of Rain or </a:t>
            </a:r>
            <a:r>
              <a:rPr lang="en-US" dirty="0" err="1" smtClean="0">
                <a:solidFill>
                  <a:srgbClr val="FF0000"/>
                </a:solidFill>
              </a:rPr>
              <a:t>noRain</a:t>
            </a:r>
            <a:r>
              <a:rPr lang="en-US" dirty="0" smtClean="0">
                <a:solidFill>
                  <a:srgbClr val="FF0000"/>
                </a:solidFill>
              </a:rPr>
              <a:t> given transition probability (prior)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7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8" grpId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755" y="365126"/>
            <a:ext cx="8867553" cy="1325563"/>
          </a:xfrm>
        </p:spPr>
        <p:txBody>
          <a:bodyPr/>
          <a:lstStyle/>
          <a:p>
            <a:r>
              <a:rPr lang="en-US" dirty="0" smtClean="0"/>
              <a:t>Filtering Example: Rainy Days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44869"/>
            <a:ext cx="7886700" cy="4351338"/>
          </a:xfrm>
        </p:spPr>
        <p:txBody>
          <a:bodyPr/>
          <a:lstStyle/>
          <a:p>
            <a:r>
              <a:rPr lang="en-US" dirty="0" smtClean="0"/>
              <a:t>Now we have enough information to compute the desired quantity</a:t>
            </a:r>
          </a:p>
          <a:p>
            <a:endParaRPr lang="en-US" dirty="0"/>
          </a:p>
          <a:p>
            <a:endParaRPr lang="en-US" dirty="0" smtClea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733648" y="2440174"/>
                <a:ext cx="6803850" cy="10381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1:2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400" b="0" dirty="0" smtClean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648" y="2440174"/>
                <a:ext cx="6803850" cy="103810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5816009" y="3338624"/>
            <a:ext cx="1935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Computed on last slide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2" name="Straight Arrow Connector 11"/>
          <p:cNvCxnSpPr>
            <a:stCxn id="10" idx="0"/>
          </p:cNvCxnSpPr>
          <p:nvPr/>
        </p:nvCxnSpPr>
        <p:spPr>
          <a:xfrm flipV="1">
            <a:off x="6783572" y="3136605"/>
            <a:ext cx="0" cy="2020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01116" y="1959931"/>
            <a:ext cx="1935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Transition probability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ight Brace 15"/>
          <p:cNvSpPr/>
          <p:nvPr/>
        </p:nvSpPr>
        <p:spPr>
          <a:xfrm rot="16200000">
            <a:off x="5390708" y="2291314"/>
            <a:ext cx="164804" cy="685800"/>
          </a:xfrm>
          <a:prstGeom prst="rightBrace">
            <a:avLst>
              <a:gd name="adj1" fmla="val 14784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91562" y="3257107"/>
            <a:ext cx="1935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Incorporate evidence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Right Brace 17"/>
          <p:cNvSpPr/>
          <p:nvPr/>
        </p:nvSpPr>
        <p:spPr>
          <a:xfrm rot="5400000">
            <a:off x="3306727" y="2783961"/>
            <a:ext cx="295936" cy="831111"/>
          </a:xfrm>
          <a:prstGeom prst="rightBrace">
            <a:avLst>
              <a:gd name="adj1" fmla="val 14784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/>
              <p:cNvSpPr txBox="1"/>
              <p:nvPr/>
            </p:nvSpPr>
            <p:spPr>
              <a:xfrm>
                <a:off x="808075" y="4375297"/>
                <a:ext cx="712118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=&lt;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  <m:r>
                      <a:rPr lang="en-US" b="0" i="1" smtClean="0">
                        <a:latin typeface="Cambria Math" charset="0"/>
                      </a:rPr>
                      <m:t> [0.9∗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0.7∗0.818+0.3∗0.182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,</m:t>
                    </m:r>
                    <m:r>
                      <a:rPr lang="en-US" i="1">
                        <a:latin typeface="Cambria Math" charset="0"/>
                      </a:rPr>
                      <m:t>0.</m:t>
                    </m:r>
                    <m:r>
                      <a:rPr lang="en-US" b="0" i="1" smtClean="0">
                        <a:latin typeface="Cambria Math" charset="0"/>
                      </a:rPr>
                      <m:t>2</m:t>
                    </m:r>
                    <m:r>
                      <a:rPr lang="en-US" i="1">
                        <a:latin typeface="Cambria Math" charset="0"/>
                      </a:rPr>
                      <m:t>∗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0.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3</m:t>
                        </m:r>
                        <m:r>
                          <a:rPr lang="en-US" i="1">
                            <a:latin typeface="Cambria Math" charset="0"/>
                          </a:rPr>
                          <m:t>∗0.818+0.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7</m:t>
                        </m:r>
                        <m:r>
                          <a:rPr lang="en-US" i="1">
                            <a:latin typeface="Cambria Math" charset="0"/>
                          </a:rPr>
                          <m:t>∗0.182</m:t>
                        </m:r>
                      </m:e>
                    </m:d>
                  </m:oMath>
                </a14:m>
                <a:r>
                  <a:rPr lang="en-US" dirty="0" smtClean="0"/>
                  <a:t>&gt;</a:t>
                </a:r>
                <a:endParaRPr lang="en-US" dirty="0"/>
              </a:p>
            </p:txBody>
          </p:sp>
        </mc:Choice>
        <mc:Fallback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75" y="4375297"/>
                <a:ext cx="7121180" cy="276999"/>
              </a:xfrm>
              <a:prstGeom prst="rect">
                <a:avLst/>
              </a:prstGeom>
              <a:blipFill rotWithShape="0">
                <a:blip r:embed="rId3"/>
                <a:stretch>
                  <a:fillRect l="-771" t="-146667" r="-1884" b="-18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/>
          <p:cNvSpPr txBox="1"/>
          <p:nvPr/>
        </p:nvSpPr>
        <p:spPr>
          <a:xfrm>
            <a:off x="1637414" y="5071730"/>
            <a:ext cx="2913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Rain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894521" y="5032744"/>
            <a:ext cx="2913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No Rain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Right Brace 21"/>
          <p:cNvSpPr/>
          <p:nvPr/>
        </p:nvSpPr>
        <p:spPr>
          <a:xfrm rot="5400000">
            <a:off x="2902687" y="3359888"/>
            <a:ext cx="356191" cy="304622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/>
          <p:cNvSpPr/>
          <p:nvPr/>
        </p:nvSpPr>
        <p:spPr>
          <a:xfrm rot="5400000">
            <a:off x="6085366" y="3363432"/>
            <a:ext cx="356191" cy="304622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267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5" grpId="0"/>
      <p:bldP spid="16" grpId="0" animBg="1"/>
      <p:bldP spid="17" grpId="0"/>
      <p:bldP spid="18" grpId="0" animBg="1"/>
      <p:bldP spid="19" grpId="0"/>
      <p:bldP spid="20" grpId="0"/>
      <p:bldP spid="21" grpId="0"/>
      <p:bldP spid="22" grpId="0" animBg="1"/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Viterbi algorithm</a:t>
            </a:r>
          </a:p>
          <a:p>
            <a:endParaRPr lang="en-US" dirty="0" smtClean="0"/>
          </a:p>
          <a:p>
            <a:r>
              <a:rPr lang="en-US" dirty="0" smtClean="0"/>
              <a:t>Hidden Markov Models</a:t>
            </a:r>
          </a:p>
          <a:p>
            <a:endParaRPr lang="en-US" dirty="0" smtClean="0"/>
          </a:p>
          <a:p>
            <a:r>
              <a:rPr lang="en-US" dirty="0" smtClean="0"/>
              <a:t>More inference with hidden state</a:t>
            </a:r>
          </a:p>
          <a:p>
            <a:endParaRPr lang="en-US" dirty="0"/>
          </a:p>
          <a:p>
            <a:r>
              <a:rPr lang="en-US" dirty="0" smtClean="0"/>
              <a:t>Reminder: HW 4 is due next week, final project presentations begin in ~2 weeks!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6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Feature-based learning</a:t>
            </a:r>
          </a:p>
          <a:p>
            <a:endParaRPr lang="en-US" dirty="0"/>
          </a:p>
          <a:p>
            <a:r>
              <a:rPr lang="en-US" dirty="0" smtClean="0"/>
              <a:t>How to infer the values of states that you haven’t visited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64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“Just when I learn the answers they change the questions”</a:t>
            </a:r>
          </a:p>
          <a:p>
            <a:endParaRPr lang="en-US" dirty="0"/>
          </a:p>
          <a:p>
            <a:r>
              <a:rPr lang="en-US" dirty="0" smtClean="0"/>
              <a:t>What to do when you don’t know your current state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6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Examples: NASA 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5899741" cy="4351338"/>
          </a:xfrm>
        </p:spPr>
        <p:txBody>
          <a:bodyPr/>
          <a:lstStyle/>
          <a:p>
            <a:r>
              <a:rPr lang="en-US" dirty="0" smtClean="0"/>
              <a:t>Mars </a:t>
            </a:r>
            <a:r>
              <a:rPr lang="en-US" dirty="0" smtClean="0"/>
              <a:t>Exploration Rover Spirit Wheel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141287" y="3147237"/>
            <a:ext cx="2304201" cy="2090217"/>
            <a:chOff x="5423645" y="279698"/>
            <a:chExt cx="3484184" cy="325717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6347" y="279698"/>
              <a:ext cx="3471482" cy="293280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1" name="TextBox 20"/>
            <p:cNvSpPr txBox="1"/>
            <p:nvPr/>
          </p:nvSpPr>
          <p:spPr>
            <a:xfrm>
              <a:off x="5423645" y="3229092"/>
              <a:ext cx="3483687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Source: </a:t>
              </a:r>
              <a:r>
                <a:rPr lang="en-US" sz="1400" dirty="0" smtClean="0"/>
                <a:t>Wikipedia</a:t>
              </a:r>
              <a:endParaRPr lang="en-US" sz="1400" dirty="0"/>
            </a:p>
          </p:txBody>
        </p:sp>
      </p:grpSp>
      <p:sp>
        <p:nvSpPr>
          <p:cNvPr id="10" name="Oval 9"/>
          <p:cNvSpPr/>
          <p:nvPr/>
        </p:nvSpPr>
        <p:spPr>
          <a:xfrm>
            <a:off x="3582298" y="3511996"/>
            <a:ext cx="1796527" cy="1054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542444" y="3546062"/>
            <a:ext cx="1796527" cy="1054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808209" y="3834725"/>
            <a:ext cx="136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Failed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79112" y="3868791"/>
            <a:ext cx="136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Nominal</a:t>
            </a:r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>
            <a:off x="4507456" y="2995392"/>
            <a:ext cx="3055172" cy="538119"/>
          </a:xfrm>
          <a:custGeom>
            <a:avLst/>
            <a:gdLst>
              <a:gd name="connsiteX0" fmla="*/ 0 w 3055172"/>
              <a:gd name="connsiteY0" fmla="*/ 484331 h 538119"/>
              <a:gd name="connsiteX1" fmla="*/ 1430767 w 3055172"/>
              <a:gd name="connsiteY1" fmla="*/ 237 h 538119"/>
              <a:gd name="connsiteX2" fmla="*/ 3055172 w 3055172"/>
              <a:gd name="connsiteY2" fmla="*/ 538119 h 538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55172" h="538119">
                <a:moveTo>
                  <a:pt x="0" y="484331"/>
                </a:moveTo>
                <a:cubicBezTo>
                  <a:pt x="460786" y="237801"/>
                  <a:pt x="921572" y="-8728"/>
                  <a:pt x="1430767" y="237"/>
                </a:cubicBezTo>
                <a:cubicBezTo>
                  <a:pt x="1939962" y="9202"/>
                  <a:pt x="3055172" y="538119"/>
                  <a:pt x="3055172" y="538119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 flipH="1" flipV="1">
            <a:off x="4401673" y="4600074"/>
            <a:ext cx="3055172" cy="538119"/>
          </a:xfrm>
          <a:custGeom>
            <a:avLst/>
            <a:gdLst>
              <a:gd name="connsiteX0" fmla="*/ 0 w 3055172"/>
              <a:gd name="connsiteY0" fmla="*/ 484331 h 538119"/>
              <a:gd name="connsiteX1" fmla="*/ 1430767 w 3055172"/>
              <a:gd name="connsiteY1" fmla="*/ 237 h 538119"/>
              <a:gd name="connsiteX2" fmla="*/ 3055172 w 3055172"/>
              <a:gd name="connsiteY2" fmla="*/ 538119 h 538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55172" h="538119">
                <a:moveTo>
                  <a:pt x="0" y="484331"/>
                </a:moveTo>
                <a:cubicBezTo>
                  <a:pt x="460786" y="237801"/>
                  <a:pt x="921572" y="-8728"/>
                  <a:pt x="1430767" y="237"/>
                </a:cubicBezTo>
                <a:cubicBezTo>
                  <a:pt x="1939962" y="9202"/>
                  <a:pt x="3055172" y="538119"/>
                  <a:pt x="3055172" y="538119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8251117" y="3587275"/>
            <a:ext cx="755439" cy="968477"/>
          </a:xfrm>
          <a:custGeom>
            <a:avLst/>
            <a:gdLst>
              <a:gd name="connsiteX0" fmla="*/ 0 w 755439"/>
              <a:gd name="connsiteY0" fmla="*/ 193662 h 968477"/>
              <a:gd name="connsiteX1" fmla="*/ 311972 w 755439"/>
              <a:gd name="connsiteY1" fmla="*/ 24 h 968477"/>
              <a:gd name="connsiteX2" fmla="*/ 710005 w 755439"/>
              <a:gd name="connsiteY2" fmla="*/ 204420 h 968477"/>
              <a:gd name="connsiteX3" fmla="*/ 666974 w 755439"/>
              <a:gd name="connsiteY3" fmla="*/ 935940 h 968477"/>
              <a:gd name="connsiteX4" fmla="*/ 0 w 755439"/>
              <a:gd name="connsiteY4" fmla="*/ 849878 h 96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439" h="968477">
                <a:moveTo>
                  <a:pt x="0" y="193662"/>
                </a:moveTo>
                <a:cubicBezTo>
                  <a:pt x="96819" y="95946"/>
                  <a:pt x="193638" y="-1769"/>
                  <a:pt x="311972" y="24"/>
                </a:cubicBezTo>
                <a:cubicBezTo>
                  <a:pt x="430306" y="1817"/>
                  <a:pt x="650838" y="48434"/>
                  <a:pt x="710005" y="204420"/>
                </a:cubicBezTo>
                <a:cubicBezTo>
                  <a:pt x="769172" y="360406"/>
                  <a:pt x="785308" y="828364"/>
                  <a:pt x="666974" y="935940"/>
                </a:cubicBezTo>
                <a:cubicBezTo>
                  <a:pt x="548640" y="1043516"/>
                  <a:pt x="0" y="849878"/>
                  <a:pt x="0" y="849878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 flipH="1">
            <a:off x="2949389" y="3556796"/>
            <a:ext cx="755439" cy="968477"/>
          </a:xfrm>
          <a:custGeom>
            <a:avLst/>
            <a:gdLst>
              <a:gd name="connsiteX0" fmla="*/ 0 w 755439"/>
              <a:gd name="connsiteY0" fmla="*/ 193662 h 968477"/>
              <a:gd name="connsiteX1" fmla="*/ 311972 w 755439"/>
              <a:gd name="connsiteY1" fmla="*/ 24 h 968477"/>
              <a:gd name="connsiteX2" fmla="*/ 710005 w 755439"/>
              <a:gd name="connsiteY2" fmla="*/ 204420 h 968477"/>
              <a:gd name="connsiteX3" fmla="*/ 666974 w 755439"/>
              <a:gd name="connsiteY3" fmla="*/ 935940 h 968477"/>
              <a:gd name="connsiteX4" fmla="*/ 0 w 755439"/>
              <a:gd name="connsiteY4" fmla="*/ 849878 h 96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439" h="968477">
                <a:moveTo>
                  <a:pt x="0" y="193662"/>
                </a:moveTo>
                <a:cubicBezTo>
                  <a:pt x="96819" y="95946"/>
                  <a:pt x="193638" y="-1769"/>
                  <a:pt x="311972" y="24"/>
                </a:cubicBezTo>
                <a:cubicBezTo>
                  <a:pt x="430306" y="1817"/>
                  <a:pt x="650838" y="48434"/>
                  <a:pt x="710005" y="204420"/>
                </a:cubicBezTo>
                <a:cubicBezTo>
                  <a:pt x="769172" y="360406"/>
                  <a:pt x="785308" y="828364"/>
                  <a:pt x="666974" y="935940"/>
                </a:cubicBezTo>
                <a:cubicBezTo>
                  <a:pt x="548640" y="1043516"/>
                  <a:pt x="0" y="849878"/>
                  <a:pt x="0" y="849878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561703" y="2554565"/>
            <a:ext cx="144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p=0.5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660315" y="5159709"/>
            <a:ext cx="144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=0.2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36837" y="4611069"/>
            <a:ext cx="144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p=0.5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022899" y="5652768"/>
            <a:ext cx="4948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S={Failed, Nominal}		states</a:t>
            </a:r>
          </a:p>
          <a:p>
            <a:r>
              <a:rPr lang="en-US" dirty="0" smtClean="0"/>
              <a:t>p(</a:t>
            </a:r>
            <a:r>
              <a:rPr lang="en-US" dirty="0" err="1" smtClean="0"/>
              <a:t>s’|s</a:t>
            </a:r>
            <a:r>
              <a:rPr lang="en-US" dirty="0" smtClean="0"/>
              <a:t>) 			state transitions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91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13" grpId="0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Examples: NASA 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5899741" cy="4351338"/>
          </a:xfrm>
        </p:spPr>
        <p:txBody>
          <a:bodyPr/>
          <a:lstStyle/>
          <a:p>
            <a:r>
              <a:rPr lang="en-US" dirty="0" smtClean="0"/>
              <a:t>Mars </a:t>
            </a:r>
            <a:r>
              <a:rPr lang="en-US" dirty="0" smtClean="0"/>
              <a:t>Exploration Rover Spirit Wheel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141287" y="3147237"/>
            <a:ext cx="2304201" cy="2090217"/>
            <a:chOff x="5423645" y="279698"/>
            <a:chExt cx="3484184" cy="325717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6347" y="279698"/>
              <a:ext cx="3471482" cy="293280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1" name="TextBox 20"/>
            <p:cNvSpPr txBox="1"/>
            <p:nvPr/>
          </p:nvSpPr>
          <p:spPr>
            <a:xfrm>
              <a:off x="5423645" y="3229092"/>
              <a:ext cx="3483687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Source: Wikipedia</a:t>
              </a:r>
              <a:endParaRPr lang="en-US" sz="1400" dirty="0"/>
            </a:p>
          </p:txBody>
        </p:sp>
      </p:grpSp>
      <p:sp>
        <p:nvSpPr>
          <p:cNvPr id="10" name="Oval 9"/>
          <p:cNvSpPr/>
          <p:nvPr/>
        </p:nvSpPr>
        <p:spPr>
          <a:xfrm>
            <a:off x="3582298" y="3511996"/>
            <a:ext cx="1796527" cy="1054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542444" y="3546062"/>
            <a:ext cx="1796527" cy="1054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808209" y="3834725"/>
            <a:ext cx="136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Failed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79112" y="3868791"/>
            <a:ext cx="136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Nominal</a:t>
            </a:r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>
            <a:off x="4507456" y="2995392"/>
            <a:ext cx="3055172" cy="538119"/>
          </a:xfrm>
          <a:custGeom>
            <a:avLst/>
            <a:gdLst>
              <a:gd name="connsiteX0" fmla="*/ 0 w 3055172"/>
              <a:gd name="connsiteY0" fmla="*/ 484331 h 538119"/>
              <a:gd name="connsiteX1" fmla="*/ 1430767 w 3055172"/>
              <a:gd name="connsiteY1" fmla="*/ 237 h 538119"/>
              <a:gd name="connsiteX2" fmla="*/ 3055172 w 3055172"/>
              <a:gd name="connsiteY2" fmla="*/ 538119 h 538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55172" h="538119">
                <a:moveTo>
                  <a:pt x="0" y="484331"/>
                </a:moveTo>
                <a:cubicBezTo>
                  <a:pt x="460786" y="237801"/>
                  <a:pt x="921572" y="-8728"/>
                  <a:pt x="1430767" y="237"/>
                </a:cubicBezTo>
                <a:cubicBezTo>
                  <a:pt x="1939962" y="9202"/>
                  <a:pt x="3055172" y="538119"/>
                  <a:pt x="3055172" y="538119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 flipH="1" flipV="1">
            <a:off x="4401673" y="4600074"/>
            <a:ext cx="3055172" cy="538119"/>
          </a:xfrm>
          <a:custGeom>
            <a:avLst/>
            <a:gdLst>
              <a:gd name="connsiteX0" fmla="*/ 0 w 3055172"/>
              <a:gd name="connsiteY0" fmla="*/ 484331 h 538119"/>
              <a:gd name="connsiteX1" fmla="*/ 1430767 w 3055172"/>
              <a:gd name="connsiteY1" fmla="*/ 237 h 538119"/>
              <a:gd name="connsiteX2" fmla="*/ 3055172 w 3055172"/>
              <a:gd name="connsiteY2" fmla="*/ 538119 h 538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55172" h="538119">
                <a:moveTo>
                  <a:pt x="0" y="484331"/>
                </a:moveTo>
                <a:cubicBezTo>
                  <a:pt x="460786" y="237801"/>
                  <a:pt x="921572" y="-8728"/>
                  <a:pt x="1430767" y="237"/>
                </a:cubicBezTo>
                <a:cubicBezTo>
                  <a:pt x="1939962" y="9202"/>
                  <a:pt x="3055172" y="538119"/>
                  <a:pt x="3055172" y="538119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8251117" y="3587275"/>
            <a:ext cx="755439" cy="968477"/>
          </a:xfrm>
          <a:custGeom>
            <a:avLst/>
            <a:gdLst>
              <a:gd name="connsiteX0" fmla="*/ 0 w 755439"/>
              <a:gd name="connsiteY0" fmla="*/ 193662 h 968477"/>
              <a:gd name="connsiteX1" fmla="*/ 311972 w 755439"/>
              <a:gd name="connsiteY1" fmla="*/ 24 h 968477"/>
              <a:gd name="connsiteX2" fmla="*/ 710005 w 755439"/>
              <a:gd name="connsiteY2" fmla="*/ 204420 h 968477"/>
              <a:gd name="connsiteX3" fmla="*/ 666974 w 755439"/>
              <a:gd name="connsiteY3" fmla="*/ 935940 h 968477"/>
              <a:gd name="connsiteX4" fmla="*/ 0 w 755439"/>
              <a:gd name="connsiteY4" fmla="*/ 849878 h 96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439" h="968477">
                <a:moveTo>
                  <a:pt x="0" y="193662"/>
                </a:moveTo>
                <a:cubicBezTo>
                  <a:pt x="96819" y="95946"/>
                  <a:pt x="193638" y="-1769"/>
                  <a:pt x="311972" y="24"/>
                </a:cubicBezTo>
                <a:cubicBezTo>
                  <a:pt x="430306" y="1817"/>
                  <a:pt x="650838" y="48434"/>
                  <a:pt x="710005" y="204420"/>
                </a:cubicBezTo>
                <a:cubicBezTo>
                  <a:pt x="769172" y="360406"/>
                  <a:pt x="785308" y="828364"/>
                  <a:pt x="666974" y="935940"/>
                </a:cubicBezTo>
                <a:cubicBezTo>
                  <a:pt x="548640" y="1043516"/>
                  <a:pt x="0" y="849878"/>
                  <a:pt x="0" y="849878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 flipH="1">
            <a:off x="2949389" y="3556796"/>
            <a:ext cx="755439" cy="968477"/>
          </a:xfrm>
          <a:custGeom>
            <a:avLst/>
            <a:gdLst>
              <a:gd name="connsiteX0" fmla="*/ 0 w 755439"/>
              <a:gd name="connsiteY0" fmla="*/ 193662 h 968477"/>
              <a:gd name="connsiteX1" fmla="*/ 311972 w 755439"/>
              <a:gd name="connsiteY1" fmla="*/ 24 h 968477"/>
              <a:gd name="connsiteX2" fmla="*/ 710005 w 755439"/>
              <a:gd name="connsiteY2" fmla="*/ 204420 h 968477"/>
              <a:gd name="connsiteX3" fmla="*/ 666974 w 755439"/>
              <a:gd name="connsiteY3" fmla="*/ 935940 h 968477"/>
              <a:gd name="connsiteX4" fmla="*/ 0 w 755439"/>
              <a:gd name="connsiteY4" fmla="*/ 849878 h 96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439" h="968477">
                <a:moveTo>
                  <a:pt x="0" y="193662"/>
                </a:moveTo>
                <a:cubicBezTo>
                  <a:pt x="96819" y="95946"/>
                  <a:pt x="193638" y="-1769"/>
                  <a:pt x="311972" y="24"/>
                </a:cubicBezTo>
                <a:cubicBezTo>
                  <a:pt x="430306" y="1817"/>
                  <a:pt x="650838" y="48434"/>
                  <a:pt x="710005" y="204420"/>
                </a:cubicBezTo>
                <a:cubicBezTo>
                  <a:pt x="769172" y="360406"/>
                  <a:pt x="785308" y="828364"/>
                  <a:pt x="666974" y="935940"/>
                </a:cubicBezTo>
                <a:cubicBezTo>
                  <a:pt x="548640" y="1043516"/>
                  <a:pt x="0" y="849878"/>
                  <a:pt x="0" y="849878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561703" y="2554565"/>
            <a:ext cx="144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p=0.5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681581" y="4659979"/>
            <a:ext cx="144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=0.2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8102" y="3239469"/>
            <a:ext cx="144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p=0.5</a:t>
            </a:r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593805" y="4625163"/>
            <a:ext cx="435935" cy="1180213"/>
          </a:xfrm>
          <a:prstGeom prst="straightConnector1">
            <a:avLst/>
          </a:prstGeom>
          <a:ln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115339" y="5826641"/>
            <a:ext cx="871870" cy="8293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253563" y="6060558"/>
            <a:ext cx="520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4199860" y="4614530"/>
            <a:ext cx="428847" cy="1215656"/>
          </a:xfrm>
          <a:prstGeom prst="straightConnector1">
            <a:avLst/>
          </a:prstGeom>
          <a:ln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4150241" y="5851451"/>
            <a:ext cx="871870" cy="8293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288465" y="6085368"/>
            <a:ext cx="520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7233684" y="4628707"/>
            <a:ext cx="435935" cy="1180213"/>
          </a:xfrm>
          <a:prstGeom prst="straightConnector1">
            <a:avLst/>
          </a:prstGeom>
          <a:ln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55218" y="5830185"/>
            <a:ext cx="871870" cy="8293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893442" y="6064102"/>
            <a:ext cx="520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7839739" y="4618074"/>
            <a:ext cx="428847" cy="1215656"/>
          </a:xfrm>
          <a:prstGeom prst="straightConnector1">
            <a:avLst/>
          </a:prstGeom>
          <a:ln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7790120" y="5854995"/>
            <a:ext cx="871870" cy="8293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7928344" y="6088912"/>
            <a:ext cx="520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38" name="TextBox 37"/>
          <p:cNvSpPr txBox="1"/>
          <p:nvPr/>
        </p:nvSpPr>
        <p:spPr>
          <a:xfrm>
            <a:off x="1456661" y="6028660"/>
            <a:ext cx="1456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Observations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860158" y="5050465"/>
            <a:ext cx="999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p(E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|F)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469219" y="5032744"/>
            <a:ext cx="999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p(E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smtClean="0">
                <a:solidFill>
                  <a:srgbClr val="FF0000"/>
                </a:solidFill>
              </a:rPr>
              <a:t>|F</a:t>
            </a:r>
            <a:r>
              <a:rPr lang="en-US" dirty="0" smtClean="0">
                <a:solidFill>
                  <a:srgbClr val="FF0000"/>
                </a:solidFill>
              </a:rPr>
              <a:t>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542567" y="5032745"/>
            <a:ext cx="999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p(E</a:t>
            </a:r>
            <a:r>
              <a:rPr lang="en-US" baseline="-25000" smtClean="0">
                <a:solidFill>
                  <a:srgbClr val="FF0000"/>
                </a:solidFill>
              </a:rPr>
              <a:t>1</a:t>
            </a:r>
            <a:r>
              <a:rPr lang="en-US" smtClean="0">
                <a:solidFill>
                  <a:srgbClr val="FF0000"/>
                </a:solidFill>
              </a:rPr>
              <a:t>|N)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144540" y="5015025"/>
            <a:ext cx="999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p(E</a:t>
            </a:r>
            <a:r>
              <a:rPr lang="en-US" baseline="-25000">
                <a:solidFill>
                  <a:srgbClr val="FF0000"/>
                </a:solidFill>
              </a:rPr>
              <a:t>2</a:t>
            </a:r>
            <a:r>
              <a:rPr lang="en-US" smtClean="0">
                <a:solidFill>
                  <a:srgbClr val="FF0000"/>
                </a:solidFill>
              </a:rPr>
              <a:t>|N)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813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4" grpId="0"/>
      <p:bldP spid="28" grpId="0" animBg="1"/>
      <p:bldP spid="29" grpId="0"/>
      <p:bldP spid="33" grpId="0" animBg="1"/>
      <p:bldP spid="34" grpId="0"/>
      <p:bldP spid="36" grpId="0" animBg="1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Examples: Medical Diagnosis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X</a:t>
            </a:r>
            <a:r>
              <a:rPr lang="en-US" baseline="-25000" dirty="0" err="1" smtClean="0"/>
              <a:t>t</a:t>
            </a:r>
            <a:r>
              <a:rPr lang="en-US" dirty="0" smtClean="0"/>
              <a:t>: {Diabetes, </a:t>
            </a:r>
            <a:r>
              <a:rPr lang="en-US" dirty="0" err="1" smtClean="0"/>
              <a:t>noDiabetes</a:t>
            </a:r>
            <a:r>
              <a:rPr lang="en-US" dirty="0" smtClean="0"/>
              <a:t>}</a:t>
            </a:r>
          </a:p>
          <a:p>
            <a:r>
              <a:rPr lang="en-US" dirty="0" smtClean="0"/>
              <a:t>Another possibility </a:t>
            </a:r>
            <a:r>
              <a:rPr lang="en-US" dirty="0" err="1"/>
              <a:t>X</a:t>
            </a:r>
            <a:r>
              <a:rPr lang="en-US" baseline="-25000" dirty="0" err="1"/>
              <a:t>t</a:t>
            </a:r>
            <a:r>
              <a:rPr lang="en-US" dirty="0"/>
              <a:t>: </a:t>
            </a:r>
            <a:r>
              <a:rPr lang="en-US" dirty="0" smtClean="0"/>
              <a:t>{</a:t>
            </a:r>
            <a:r>
              <a:rPr lang="en-US" dirty="0" err="1" smtClean="0"/>
              <a:t>BloodSugar</a:t>
            </a:r>
            <a:r>
              <a:rPr lang="en-US" dirty="0" smtClean="0"/>
              <a:t>}</a:t>
            </a:r>
          </a:p>
          <a:p>
            <a:r>
              <a:rPr lang="en-US" dirty="0" smtClean="0"/>
              <a:t>E</a:t>
            </a:r>
            <a:r>
              <a:rPr lang="en-US" baseline="-25000" dirty="0" smtClean="0"/>
              <a:t>t</a:t>
            </a:r>
            <a:r>
              <a:rPr lang="en-US" dirty="0" smtClean="0"/>
              <a:t>: {</a:t>
            </a:r>
            <a:r>
              <a:rPr lang="en-US" dirty="0" err="1" smtClean="0"/>
              <a:t>MeasuredBloodSugar</a:t>
            </a:r>
            <a:r>
              <a:rPr lang="en-US" baseline="-25000" dirty="0" err="1" smtClean="0"/>
              <a:t>t</a:t>
            </a:r>
            <a:r>
              <a:rPr lang="en-US" dirty="0" smtClean="0"/>
              <a:t>, </a:t>
            </a:r>
            <a:r>
              <a:rPr lang="en-US" dirty="0" err="1" smtClean="0"/>
              <a:t>PulseRate</a:t>
            </a:r>
            <a:r>
              <a:rPr lang="en-US" baseline="-25000" dirty="0" err="1" smtClean="0"/>
              <a:t>t</a:t>
            </a:r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916" y="3549571"/>
            <a:ext cx="4496391" cy="304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655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Weather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X</a:t>
            </a:r>
            <a:r>
              <a:rPr lang="en-US" baseline="-25000" dirty="0" err="1" smtClean="0"/>
              <a:t>t</a:t>
            </a:r>
            <a:r>
              <a:rPr lang="en-US" dirty="0" smtClean="0"/>
              <a:t>: {Raining, </a:t>
            </a:r>
            <a:r>
              <a:rPr lang="en-US" dirty="0" err="1" smtClean="0"/>
              <a:t>notRaining</a:t>
            </a:r>
            <a:r>
              <a:rPr lang="en-US" dirty="0" smtClean="0"/>
              <a:t>}</a:t>
            </a:r>
          </a:p>
          <a:p>
            <a:r>
              <a:rPr lang="en-US" dirty="0" smtClean="0"/>
              <a:t>E</a:t>
            </a:r>
            <a:r>
              <a:rPr lang="en-US" baseline="-25000" dirty="0" smtClean="0"/>
              <a:t>t</a:t>
            </a:r>
            <a:r>
              <a:rPr lang="en-US" dirty="0" smtClean="0"/>
              <a:t>: {Umbrella, </a:t>
            </a:r>
            <a:r>
              <a:rPr lang="en-US" dirty="0" err="1" smtClean="0"/>
              <a:t>noUmbrella</a:t>
            </a:r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912" y="3115759"/>
            <a:ext cx="7549116" cy="25467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6177" y="5709684"/>
            <a:ext cx="7495953" cy="372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Russell and </a:t>
            </a:r>
            <a:r>
              <a:rPr lang="en-US" dirty="0" err="1" smtClean="0"/>
              <a:t>Norvig</a:t>
            </a:r>
            <a:r>
              <a:rPr lang="en-US" dirty="0" smtClean="0"/>
              <a:t> text Fig. 15.2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74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smtClean="0"/>
              <a:t>Belief State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33917" y="1499192"/>
                <a:ext cx="8814390" cy="516742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The agent does not know what state it is in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Consequences:</a:t>
                </a:r>
              </a:p>
              <a:p>
                <a:pPr lvl="1"/>
                <a:r>
                  <a:rPr lang="en-US" dirty="0" smtClean="0"/>
                  <a:t>Does not know what actions are legal</a:t>
                </a:r>
              </a:p>
              <a:p>
                <a:pPr lvl="1"/>
                <a:r>
                  <a:rPr lang="en-US" dirty="0" smtClean="0"/>
                  <a:t>Does not know transition model exactly</a:t>
                </a:r>
              </a:p>
              <a:p>
                <a:pPr lvl="1"/>
                <a:endParaRPr lang="en-US" dirty="0" smtClean="0"/>
              </a:p>
              <a:p>
                <a:r>
                  <a:rPr lang="en-US" dirty="0" smtClean="0"/>
                  <a:t>Definition </a:t>
                </a:r>
                <a:r>
                  <a:rPr lang="en-US" b="1" i="1" dirty="0" smtClean="0"/>
                  <a:t>belief state</a:t>
                </a:r>
                <a:r>
                  <a:rPr lang="en-US" dirty="0" smtClean="0"/>
                  <a:t>: which states of the world are currently possible</a:t>
                </a:r>
              </a:p>
              <a:p>
                <a:pPr lvl="1"/>
                <a:r>
                  <a:rPr lang="en-US" dirty="0" smtClean="0"/>
                  <a:t>Actions: belief state  </a:t>
                </a:r>
                <a:r>
                  <a:rPr lang="en-US" sz="2000" dirty="0" smtClean="0"/>
                  <a:t>b={s1,s2} 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charset="0"/>
                      </a:rPr>
                      <m:t>𝐴𝑐𝑡𝑖𝑜𝑛𝑠</m:t>
                    </m:r>
                    <m:d>
                      <m:d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𝑏</m:t>
                        </m:r>
                      </m:e>
                    </m:d>
                    <m:r>
                      <a:rPr lang="en-US" sz="2000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∪</m:t>
                        </m:r>
                      </m:e>
                      <m:sub>
                        <m:r>
                          <a:rPr lang="en-US" sz="2000" b="0" i="1" smtClean="0">
                            <a:latin typeface="Cambria Math" charset="0"/>
                          </a:rPr>
                          <m:t>𝑠</m:t>
                        </m:r>
                        <m:r>
                          <a:rPr lang="en-US" sz="2000" b="0" i="1" smtClean="0">
                            <a:latin typeface="Cambria Math" charset="0"/>
                          </a:rPr>
                          <m:t>∈</m:t>
                        </m:r>
                        <m:r>
                          <a:rPr lang="en-US" sz="2000" b="0" i="1" smtClean="0">
                            <a:latin typeface="Cambria Math" charset="0"/>
                          </a:rPr>
                          <m:t>𝑏</m:t>
                        </m:r>
                      </m:sub>
                    </m:sSub>
                    <m:r>
                      <a:rPr lang="en-US" sz="2000" b="0" i="1" smtClean="0">
                        <a:latin typeface="Cambria Math" charset="0"/>
                      </a:rPr>
                      <m:t>𝐴𝑐𝑡𝑖𝑜𝑛</m:t>
                    </m:r>
                    <m:sSub>
                      <m:sSub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sz="2000" b="0" i="1" smtClean="0">
                            <a:latin typeface="Cambria Math" charset="0"/>
                          </a:rPr>
                          <m:t>𝑃</m:t>
                        </m:r>
                      </m:sub>
                    </m:sSub>
                    <m:r>
                      <a:rPr lang="en-US" sz="2000" b="0" i="1" smtClean="0">
                        <a:latin typeface="Cambria Math" charset="0"/>
                      </a:rPr>
                      <m:t>(</m:t>
                    </m:r>
                    <m:r>
                      <a:rPr lang="en-US" sz="2000" b="0" i="1" smtClean="0">
                        <a:latin typeface="Cambria Math" charset="0"/>
                      </a:rPr>
                      <m:t>𝑠</m:t>
                    </m:r>
                    <m:r>
                      <a:rPr lang="en-US" sz="2000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Transitions: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𝑏</m:t>
                        </m:r>
                      </m:e>
                      <m:sup>
                        <m:r>
                          <a:rPr lang="en-US" sz="2000" b="0" i="1" smtClean="0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000" b="0" i="1" smtClean="0">
                        <a:latin typeface="Cambria Math" charset="0"/>
                      </a:rPr>
                      <m:t>=</m:t>
                    </m:r>
                    <m:r>
                      <a:rPr lang="en-US" sz="2000" b="0" i="1" smtClean="0">
                        <a:latin typeface="Cambria Math" charset="0"/>
                      </a:rPr>
                      <m:t>𝑅𝑒𝑠𝑢𝑙𝑡</m:t>
                    </m:r>
                    <m:d>
                      <m:d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𝑏</m:t>
                        </m:r>
                        <m:r>
                          <a:rPr lang="en-US" sz="2000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charset="0"/>
                          </a:rPr>
                          <m:t>𝑎</m:t>
                        </m:r>
                      </m:e>
                    </m:d>
                    <m:r>
                      <a:rPr lang="en-US" sz="2000" b="0" i="1" smtClean="0">
                        <a:latin typeface="Cambria Math" charset="0"/>
                      </a:rPr>
                      <m:t>={</m:t>
                    </m:r>
                    <m:sSup>
                      <m:sSup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𝑠</m:t>
                        </m:r>
                      </m:e>
                      <m:sup>
                        <m:r>
                          <a:rPr lang="en-US" sz="2000" b="0" i="1" smtClean="0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000" b="0" i="1" smtClean="0">
                        <a:latin typeface="Cambria Math" charset="0"/>
                      </a:rPr>
                      <m:t>:</m:t>
                    </m:r>
                    <m:sSup>
                      <m:sSup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𝑠</m:t>
                        </m:r>
                      </m:e>
                      <m:sup>
                        <m:r>
                          <a:rPr lang="en-US" sz="2000" b="0" i="1" smtClean="0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000" b="0" i="1" smtClean="0">
                        <a:latin typeface="Cambria Math" charset="0"/>
                      </a:rPr>
                      <m:t>∈</m:t>
                    </m:r>
                    <m:r>
                      <a:rPr lang="en-US" sz="2000" b="0" i="1" smtClean="0">
                        <a:latin typeface="Cambria Math" charset="0"/>
                      </a:rPr>
                      <m:t>𝑅𝑒𝑠𝑢𝑙𝑡</m:t>
                    </m:r>
                    <m:sSub>
                      <m:sSub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sz="2000" b="0" i="1" smtClean="0">
                            <a:latin typeface="Cambria Math" charset="0"/>
                          </a:rPr>
                          <m:t>𝑃</m:t>
                        </m:r>
                      </m:sub>
                    </m:sSub>
                    <m:d>
                      <m:d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𝑠</m:t>
                        </m:r>
                        <m:r>
                          <a:rPr lang="en-US" sz="2000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charset="0"/>
                          </a:rPr>
                          <m:t>𝑎</m:t>
                        </m:r>
                      </m:e>
                    </m:d>
                    <m:r>
                      <a:rPr lang="en-US" sz="2000" b="0" i="1" smtClean="0">
                        <a:latin typeface="Cambria Math" charset="0"/>
                      </a:rPr>
                      <m:t>𝑎𝑛𝑑</m:t>
                    </m:r>
                    <m:r>
                      <a:rPr lang="en-US" sz="2000" b="0" i="1" smtClean="0">
                        <a:latin typeface="Cambria Math" charset="0"/>
                      </a:rPr>
                      <m:t> </m:t>
                    </m:r>
                    <m:r>
                      <a:rPr lang="en-US" sz="2000" b="0" i="1" smtClean="0">
                        <a:latin typeface="Cambria Math" charset="0"/>
                      </a:rPr>
                      <m:t>𝑠</m:t>
                    </m:r>
                    <m:r>
                      <a:rPr lang="en-US" sz="2000" b="0" i="1" smtClean="0">
                        <a:latin typeface="Cambria Math" charset="0"/>
                      </a:rPr>
                      <m:t>∈</m:t>
                    </m:r>
                    <m:r>
                      <a:rPr lang="en-US" sz="2000" b="0" i="1" smtClean="0">
                        <a:latin typeface="Cambria Math" charset="0"/>
                      </a:rPr>
                      <m:t>𝑏</m:t>
                    </m:r>
                    <m:r>
                      <a:rPr lang="en-US" sz="2000" b="0" i="1" smtClean="0">
                        <a:latin typeface="Cambria Math" charset="0"/>
                      </a:rPr>
                      <m:t>}</m:t>
                    </m:r>
                  </m:oMath>
                </a14:m>
                <a:endParaRPr lang="en-US" sz="2000" dirty="0" smtClean="0"/>
              </a:p>
              <a:p>
                <a:pPr lvl="1"/>
                <a:endParaRPr lang="en-US" sz="2000" dirty="0" smtClean="0"/>
              </a:p>
              <a:p>
                <a:r>
                  <a:rPr lang="en-US" dirty="0" smtClean="0"/>
                  <a:t>Definition </a:t>
                </a:r>
                <a:r>
                  <a:rPr lang="en-US" b="1" i="1" dirty="0" smtClean="0"/>
                  <a:t>prediction step</a:t>
                </a:r>
                <a:r>
                  <a:rPr lang="en-US" dirty="0" smtClean="0"/>
                  <a:t>: The process of generating a new belief state after the action 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3917" y="1499192"/>
                <a:ext cx="8814390" cy="5167422"/>
              </a:xfrm>
              <a:blipFill rotWithShape="0">
                <a:blip r:embed="rId2"/>
                <a:stretch>
                  <a:fillRect l="-1245" t="-2712" b="-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5202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Transition and Sensor Models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0" dirty="0" smtClean="0"/>
                  <a:t>Transition model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0: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Observation model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0: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0: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Initial probability distribution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endParaRPr lang="en-US" b="1" dirty="0" smtClean="0"/>
              </a:p>
              <a:p>
                <a:r>
                  <a:rPr lang="en-US" b="1" dirty="0" smtClean="0"/>
                  <a:t>Definition</a:t>
                </a:r>
                <a:r>
                  <a:rPr lang="en-US" dirty="0" smtClean="0"/>
                  <a:t> </a:t>
                </a:r>
                <a:r>
                  <a:rPr lang="en-US" i="1" dirty="0" smtClean="0"/>
                  <a:t>Stationary Process</a:t>
                </a:r>
                <a:r>
                  <a:rPr lang="en-US" dirty="0" smtClean="0"/>
                  <a:t> </a:t>
                </a:r>
                <a:r>
                  <a:rPr lang="mr-IN" dirty="0" smtClean="0"/>
                  <a:t>–</a:t>
                </a:r>
                <a:r>
                  <a:rPr lang="en-US" dirty="0" smtClean="0"/>
                  <a:t> transition probabilities don’t change over time</a:t>
                </a:r>
              </a:p>
              <a:p>
                <a:endParaRPr lang="en-US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7878725" y="1775637"/>
            <a:ext cx="1265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Markov assumption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44451</TotalTime>
  <Words>1177</Words>
  <Application>Microsoft Macintosh PowerPoint</Application>
  <PresentationFormat>On-screen Show (4:3)</PresentationFormat>
  <Paragraphs>143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Calibri Light</vt:lpstr>
      <vt:lpstr>Cambria Math</vt:lpstr>
      <vt:lpstr>Mangal</vt:lpstr>
      <vt:lpstr>Arial</vt:lpstr>
      <vt:lpstr>Office Theme</vt:lpstr>
      <vt:lpstr>CSE 574 Lecture 16:  Partial Observability</vt:lpstr>
      <vt:lpstr>Last Time</vt:lpstr>
      <vt:lpstr>Today</vt:lpstr>
      <vt:lpstr>Examples: NASA MER</vt:lpstr>
      <vt:lpstr>Examples: NASA MER</vt:lpstr>
      <vt:lpstr>Examples: Medical Diagnosis</vt:lpstr>
      <vt:lpstr>Example: Weather</vt:lpstr>
      <vt:lpstr>Belief State</vt:lpstr>
      <vt:lpstr>Transition and Sensor Models</vt:lpstr>
      <vt:lpstr>Relaxations to Markov Assumption</vt:lpstr>
      <vt:lpstr>More on the Markov Assumption</vt:lpstr>
      <vt:lpstr>Computations of Interest</vt:lpstr>
      <vt:lpstr>Filtering (State Estimation)</vt:lpstr>
      <vt:lpstr>Filtering Example: Rainy Days Problem</vt:lpstr>
      <vt:lpstr>Filtering Example: Rainy Days Problem</vt:lpstr>
      <vt:lpstr>Filtering Example: Rainy Days Problem</vt:lpstr>
      <vt:lpstr>Next Time 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574 Lecture 1: Introduction </dc:title>
  <dc:creator>Microsoft Office User</dc:creator>
  <cp:lastModifiedBy>Microsoft Office User</cp:lastModifiedBy>
  <cp:revision>1066</cp:revision>
  <cp:lastPrinted>2018-09-11T20:48:11Z</cp:lastPrinted>
  <dcterms:created xsi:type="dcterms:W3CDTF">2018-08-19T23:58:14Z</dcterms:created>
  <dcterms:modified xsi:type="dcterms:W3CDTF">2018-10-29T17:31:01Z</dcterms:modified>
</cp:coreProperties>
</file>

<file path=docProps/thumbnail.jpeg>
</file>